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520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502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846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482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250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7256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271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859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540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56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999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8A1B2-6D90-4D14-B393-683D89E8E19D}" type="datetimeFigureOut">
              <a:rPr lang="pl-PL" smtClean="0"/>
              <a:t>2015-05-19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F6638-55DE-4491-AEF6-BB48CA9FD76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054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39588" y="2204864"/>
            <a:ext cx="8712968" cy="132343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latin typeface="Arial Black" pitchFamily="34" charset="0"/>
              </a:rPr>
              <a:t>CIĄG ARYTMETYCZNY I CIĄG GEOMETRYCZNY</a:t>
            </a:r>
            <a:endParaRPr lang="pl-PL" sz="4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3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28" descr="Immagin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37719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0" y="3717032"/>
            <a:ext cx="45777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rgbClr val="FF0000"/>
                </a:solidFill>
              </a:rPr>
              <a:t>DEFINICJA</a:t>
            </a:r>
          </a:p>
          <a:p>
            <a:r>
              <a:rPr lang="pl-PL" dirty="0" smtClean="0"/>
              <a:t>Ciąg liczbowy (mający co najmniej trzy wyrazy) nazywamy ciągiem arytmetycznym, jeśli każdy jego wyraz (z wyjątkiem pierwszego) powstaje przez dodanie do poprzedniego wyrazu pewnej stałej </a:t>
            </a:r>
            <a:r>
              <a:rPr lang="pl-PL" i="1" dirty="0" smtClean="0"/>
              <a:t>r</a:t>
            </a:r>
            <a:r>
              <a:rPr lang="pl-PL" dirty="0" smtClean="0"/>
              <a:t>, nazywanej </a:t>
            </a:r>
            <a:r>
              <a:rPr lang="pl-PL" b="1" dirty="0" smtClean="0"/>
              <a:t>różnicą ciągu arytmetycznego.</a:t>
            </a:r>
            <a:endParaRPr lang="pl-PL" b="1" dirty="0"/>
          </a:p>
        </p:txBody>
      </p:sp>
      <p:sp>
        <p:nvSpPr>
          <p:cNvPr id="4" name="pole tekstowe 3"/>
          <p:cNvSpPr txBox="1"/>
          <p:nvPr/>
        </p:nvSpPr>
        <p:spPr>
          <a:xfrm>
            <a:off x="683568" y="332656"/>
            <a:ext cx="7992888" cy="707886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1. CIĄGI ARYTMETYCZNE</a:t>
            </a:r>
            <a:endParaRPr lang="pl-PL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/>
              <p:cNvSpPr txBox="1"/>
              <p:nvPr/>
            </p:nvSpPr>
            <p:spPr>
              <a:xfrm>
                <a:off x="4577705" y="1772815"/>
                <a:ext cx="45662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Jeśli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pl-PL" dirty="0" smtClean="0"/>
                  <a:t> jest n – tym wyrazem ciągu arytmetycznego o różnicy </a:t>
                </a:r>
                <a:r>
                  <a:rPr lang="pl-PL" i="1" dirty="0" smtClean="0"/>
                  <a:t>r, </a:t>
                </a:r>
                <a:r>
                  <a:rPr lang="pl-PL" dirty="0" smtClean="0"/>
                  <a:t>to:</a:t>
                </a:r>
                <a:endParaRPr lang="pl-PL" dirty="0"/>
              </a:p>
            </p:txBody>
          </p:sp>
        </mc:Choice>
        <mc:Fallback xmlns=""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7705" y="1772815"/>
                <a:ext cx="4566295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1202" t="-4717" b="-141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ole tekstowe 7"/>
          <p:cNvSpPr txBox="1"/>
          <p:nvPr/>
        </p:nvSpPr>
        <p:spPr>
          <a:xfrm>
            <a:off x="4034117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/>
              <p:cNvSpPr txBox="1"/>
              <p:nvPr/>
            </p:nvSpPr>
            <p:spPr>
              <a:xfrm>
                <a:off x="6372200" y="2545482"/>
                <a:ext cx="25202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pl-PL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pole tekstow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2545482"/>
                <a:ext cx="2520280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ole tekstowe 9"/>
          <p:cNvSpPr txBox="1"/>
          <p:nvPr/>
        </p:nvSpPr>
        <p:spPr>
          <a:xfrm>
            <a:off x="4577705" y="3156466"/>
            <a:ext cx="1938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a także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e tekstowe 10"/>
              <p:cNvSpPr txBox="1"/>
              <p:nvPr/>
            </p:nvSpPr>
            <p:spPr>
              <a:xfrm>
                <a:off x="6660232" y="3717032"/>
                <a:ext cx="20162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pl-PL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pole tekstow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3717032"/>
                <a:ext cx="201622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35"/>
              <p:cNvSpPr txBox="1">
                <a:spLocks noChangeArrowheads="1"/>
              </p:cNvSpPr>
              <p:nvPr/>
            </p:nvSpPr>
            <p:spPr bwMode="auto">
              <a:xfrm>
                <a:off x="4643438" y="4165600"/>
                <a:ext cx="3786187" cy="2308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tIns="0">
                <a:spAutoFit/>
              </a:bodyPr>
              <a:lstStyle>
                <a:lvl1pPr defTabSz="5429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5429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5429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5429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5429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5429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5429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5429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5429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pl-PL" sz="1600" b="1" dirty="0" smtClean="0">
                    <a:solidFill>
                      <a:srgbClr val="3333CC"/>
                    </a:solidFill>
                  </a:rPr>
                  <a:t>PRZYKŁAD</a:t>
                </a:r>
                <a:endParaRPr lang="it-IT" sz="1600" b="1" dirty="0">
                  <a:solidFill>
                    <a:srgbClr val="3333CC"/>
                  </a:solidFill>
                </a:endParaRPr>
              </a:p>
              <a:p>
                <a:pPr eaLnBrk="1" hangingPunct="1"/>
                <a:endParaRPr lang="it-IT" sz="1100" i="1" dirty="0"/>
              </a:p>
              <a:p>
                <a:pPr eaLnBrk="1" hangingPunct="1"/>
                <a:r>
                  <a:rPr lang="pl-PL" sz="1600" dirty="0" smtClean="0"/>
                  <a:t>Ciąg</a:t>
                </a:r>
                <a:endParaRPr lang="it-IT" sz="1600" dirty="0"/>
              </a:p>
              <a:p>
                <a:pPr eaLnBrk="1" hangingPunct="1"/>
                <a:r>
                  <a:rPr lang="it-IT" sz="1600" dirty="0"/>
                  <a:t>10,	15,	20,	25,	30,	35,	</a:t>
                </a:r>
                <a:r>
                  <a:rPr lang="it-IT" sz="1600" dirty="0" smtClean="0"/>
                  <a:t>…</a:t>
                </a:r>
                <a:endParaRPr lang="pl-PL" sz="1600" dirty="0" smtClean="0"/>
              </a:p>
              <a:p>
                <a:pPr eaLnBrk="1" hangingPunct="1"/>
                <a:r>
                  <a:rPr lang="pl-PL" sz="1600" dirty="0" smtClean="0"/>
                  <a:t>jest ciągiem arytmetycznym o różnicy 5.</a:t>
                </a:r>
              </a:p>
              <a:p>
                <a:pPr eaLnBrk="1" hangingPunct="1"/>
                <a:r>
                  <a:rPr lang="pl-PL" sz="1600" dirty="0" smtClean="0"/>
                  <a:t>Mamy tu:</a:t>
                </a: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b="0" i="1" smtClean="0">
                          <a:latin typeface="Cambria Math"/>
                        </a:rPr>
                        <m:t>35=</m:t>
                      </m:r>
                      <m:sSub>
                        <m:sSub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/>
                            </a:rPr>
                            <m:t>6</m:t>
                          </m:r>
                        </m:sub>
                      </m:sSub>
                      <m:r>
                        <a:rPr lang="pl-PL" sz="2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/>
                            </a:rPr>
                            <m:t>5</m:t>
                          </m:r>
                        </m:sub>
                      </m:sSub>
                      <m:r>
                        <a:rPr lang="pl-PL" sz="2000" b="0" i="1" smtClean="0">
                          <a:latin typeface="Cambria Math"/>
                        </a:rPr>
                        <m:t>+5,</m:t>
                      </m:r>
                    </m:oMath>
                  </m:oMathPara>
                </a14:m>
                <a:endParaRPr lang="pl-PL" sz="2000" b="0" dirty="0" smtClean="0"/>
              </a:p>
              <a:p>
                <a:pPr eaLnBrk="1" hangingPunct="1"/>
                <a:endParaRPr lang="it-IT" sz="1600" dirty="0"/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b="0" i="1" smtClean="0">
                          <a:latin typeface="Cambria Math"/>
                        </a:rPr>
                        <m:t>30=</m:t>
                      </m:r>
                      <m:sSub>
                        <m:sSub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/>
                            </a:rPr>
                            <m:t>5</m:t>
                          </m:r>
                        </m:sub>
                      </m:sSub>
                      <m:r>
                        <a:rPr lang="pl-PL" sz="2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/>
                            </a:rPr>
                            <m:t>6</m:t>
                          </m:r>
                        </m:sub>
                      </m:sSub>
                      <m:r>
                        <a:rPr lang="pl-PL" sz="2000" b="0" i="1" smtClean="0">
                          <a:latin typeface="Cambria Math"/>
                        </a:rPr>
                        <m:t>−5.</m:t>
                      </m:r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12" name="CasellaDiTes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3438" y="4165600"/>
                <a:ext cx="3786187" cy="2308324"/>
              </a:xfrm>
              <a:prstGeom prst="rect">
                <a:avLst/>
              </a:prstGeom>
              <a:blipFill rotWithShape="1">
                <a:blip r:embed="rId6"/>
                <a:stretch>
                  <a:fillRect l="-966" t="-2639" r="-48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343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683568" y="332656"/>
            <a:ext cx="7992888" cy="1323439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2. WZÓR OGÓLNY CIĄGU ARYTMETYCZNEGO</a:t>
            </a:r>
            <a:endParaRPr lang="pl-PL" sz="4000" dirty="0"/>
          </a:p>
        </p:txBody>
      </p:sp>
      <p:pic>
        <p:nvPicPr>
          <p:cNvPr id="4" name="Immagine 26" descr="Immagin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99" y="3068960"/>
            <a:ext cx="63468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683568" y="1916832"/>
                <a:ext cx="799288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b="1" dirty="0" smtClean="0">
                    <a:solidFill>
                      <a:srgbClr val="3333CC"/>
                    </a:solidFill>
                  </a:rPr>
                  <a:t>PRZYKŁAD</a:t>
                </a:r>
              </a:p>
              <a:p>
                <a:r>
                  <a:rPr lang="pl-PL" dirty="0" smtClean="0"/>
                  <a:t>Ciąg arytmetyczny o różnicy 7 i pierwszym wyrazie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pl-PL" dirty="0" smtClean="0"/>
                  <a:t> możemy przedstawić następująco: </a:t>
                </a:r>
                <a:endParaRPr lang="it-IT" dirty="0"/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916832"/>
                <a:ext cx="7992888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610" t="-3289" b="-92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/>
              <p:cNvSpPr txBox="1"/>
              <p:nvPr/>
            </p:nvSpPr>
            <p:spPr>
              <a:xfrm>
                <a:off x="755576" y="5085184"/>
                <a:ext cx="7848872" cy="129266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pl-PL" sz="2000" dirty="0" smtClean="0"/>
                  <a:t>Wzór ogólny ciągu arytmetycznego o różnicy </a:t>
                </a:r>
                <a:r>
                  <a:rPr lang="pl-PL" sz="2000" i="1" dirty="0" smtClean="0"/>
                  <a:t>r </a:t>
                </a:r>
                <a:r>
                  <a:rPr lang="pl-PL" sz="2000" dirty="0" smtClean="0"/>
                  <a:t>jest następujący: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4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40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4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4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4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pl-PL" sz="4000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pl-PL" sz="4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40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pl-PL" sz="40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pl-PL" sz="4000" b="0" i="1" smtClean="0">
                          <a:latin typeface="Cambria Math"/>
                        </a:rPr>
                        <m:t>𝑟</m:t>
                      </m:r>
                      <m:r>
                        <m:rPr>
                          <m:nor/>
                        </m:rPr>
                        <a:rPr lang="pl-PL" sz="4000" b="0" i="0" smtClean="0">
                          <a:latin typeface="Cambria Math"/>
                        </a:rPr>
                        <m:t>,  </m:t>
                      </m:r>
                      <m:r>
                        <a:rPr lang="pl-PL" sz="4000" b="0" i="1" smtClean="0">
                          <a:latin typeface="Cambria Math"/>
                        </a:rPr>
                        <m:t>𝑛</m:t>
                      </m:r>
                      <m:r>
                        <a:rPr lang="pl-PL" sz="4000" b="0" i="1" smtClean="0">
                          <a:latin typeface="Cambria Math"/>
                        </a:rPr>
                        <m:t>&gt;0.</m:t>
                      </m:r>
                      <m:r>
                        <m:rPr>
                          <m:nor/>
                        </m:rPr>
                        <a:rPr lang="pl-PL" sz="4000" b="0" i="0" smtClean="0">
                          <a:latin typeface="Cambria Math"/>
                        </a:rPr>
                        <m:t>   </m:t>
                      </m:r>
                    </m:oMath>
                  </m:oMathPara>
                </a14:m>
                <a:endParaRPr lang="pl-PL" sz="4000" b="0" dirty="0" smtClean="0"/>
              </a:p>
              <a:p>
                <a:endParaRPr lang="pl-PL" dirty="0"/>
              </a:p>
            </p:txBody>
          </p:sp>
        </mc:Choice>
        <mc:Fallback xmlns=""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085184"/>
                <a:ext cx="7848872" cy="12926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619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1560" y="476672"/>
            <a:ext cx="8064896" cy="954107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2800" dirty="0" smtClean="0"/>
              <a:t>3. SUMA DWÓCH WYRAZÓW RÓWNOODLEGŁYCH OD WYRAZÓW SKARAJNYCH</a:t>
            </a:r>
            <a:endParaRPr lang="pl-PL" sz="2800" dirty="0"/>
          </a:p>
        </p:txBody>
      </p:sp>
      <p:pic>
        <p:nvPicPr>
          <p:cNvPr id="3" name="Immagine 15" descr="Immagin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846" y="2852936"/>
            <a:ext cx="6165850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ole tekstowe 3"/>
          <p:cNvSpPr txBox="1"/>
          <p:nvPr/>
        </p:nvSpPr>
        <p:spPr>
          <a:xfrm>
            <a:off x="611560" y="170080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3333CC"/>
                </a:solidFill>
              </a:rPr>
              <a:t>PRZYKŁAD</a:t>
            </a:r>
          </a:p>
          <a:p>
            <a:r>
              <a:rPr lang="pl-PL" dirty="0" smtClean="0"/>
              <a:t>Zapiszmy 8 początkowych wyrazów ciągu arytmetycznego, którego  pierwszym wyrazem jest 7, zaś różnica wynosi 3.</a:t>
            </a:r>
            <a:endParaRPr lang="it-IT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1285" y="4393557"/>
            <a:ext cx="4104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0000FF"/>
                </a:solidFill>
              </a:rPr>
              <a:t>TWIERDZENIE</a:t>
            </a:r>
          </a:p>
          <a:p>
            <a:r>
              <a:rPr lang="pl-PL" dirty="0" smtClean="0"/>
              <a:t>Wśród </a:t>
            </a:r>
            <a:r>
              <a:rPr lang="pl-PL" i="1" dirty="0" smtClean="0"/>
              <a:t>n</a:t>
            </a:r>
            <a:r>
              <a:rPr lang="pl-PL" dirty="0" smtClean="0"/>
              <a:t> początkowych wyrazów ciągu arytmetycznego, suma wyrazów równoodległych od wyrazów skrajnych jest stała i jest równa sumie wyrazów skrajnych.</a:t>
            </a:r>
          </a:p>
          <a:p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rostokąt 7"/>
              <p:cNvSpPr/>
              <p:nvPr/>
            </p:nvSpPr>
            <p:spPr>
              <a:xfrm>
                <a:off x="4273308" y="4409038"/>
                <a:ext cx="4870692" cy="20621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>
                    <a:solidFill>
                      <a:srgbClr val="0000FF"/>
                    </a:solidFill>
                  </a:rPr>
                  <a:t>DOWÓD</a:t>
                </a:r>
              </a:p>
              <a:p>
                <a:r>
                  <a:rPr lang="pl-PL" dirty="0" smtClean="0">
                    <a:solidFill>
                      <a:schemeClr val="tx1"/>
                    </a:solidFill>
                  </a:rPr>
                  <a:t>Niech</a:t>
                </a:r>
                <a:r>
                  <a:rPr lang="pl-PL" b="1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pl-PL" i="0" smtClean="0">
                        <a:solidFill>
                          <a:schemeClr val="tx1"/>
                        </a:solidFill>
                        <a:latin typeface="Cambria Math"/>
                      </a:rPr>
                      <m:t>i</m:t>
                    </m:r>
                    <m:r>
                      <m:rPr>
                        <m:nor/>
                      </m:rPr>
                      <a:rPr lang="pl-PL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pl-PL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pl-PL" b="1" dirty="0" smtClean="0">
                    <a:solidFill>
                      <a:srgbClr val="3333CC"/>
                    </a:solidFill>
                  </a:rPr>
                  <a:t> </a:t>
                </a:r>
                <a:r>
                  <a:rPr lang="pl-PL" dirty="0" smtClean="0"/>
                  <a:t>będą dwoma skrajnymi wyrazami </a:t>
                </a:r>
              </a:p>
              <a:p>
                <a:r>
                  <a:rPr lang="pl-PL" dirty="0" smtClean="0"/>
                  <a:t>ciągu arytmetycznego o różnicy </a:t>
                </a:r>
                <a:r>
                  <a:rPr lang="pl-PL" i="1" dirty="0" smtClean="0"/>
                  <a:t>r</a:t>
                </a:r>
                <a:r>
                  <a:rPr lang="pl-PL" dirty="0" smtClean="0"/>
                  <a:t>, zaś </a:t>
                </a:r>
                <a:r>
                  <a:rPr lang="pl-PL" i="1" dirty="0" smtClean="0"/>
                  <a:t>x</a:t>
                </a:r>
                <a:r>
                  <a:rPr lang="pl-PL" dirty="0" smtClean="0"/>
                  <a:t> i </a:t>
                </a:r>
                <a:r>
                  <a:rPr lang="pl-PL" i="1" dirty="0" smtClean="0"/>
                  <a:t>y</a:t>
                </a:r>
              </a:p>
              <a:p>
                <a:r>
                  <a:rPr lang="pl-PL" i="1" dirty="0" smtClean="0"/>
                  <a:t> </a:t>
                </a:r>
                <a:r>
                  <a:rPr lang="pl-PL" dirty="0" smtClean="0"/>
                  <a:t>wyrazami równoodległymi od wyrazów skrajnych.</a:t>
                </a:r>
              </a:p>
              <a:p>
                <a:r>
                  <a:rPr lang="pl-PL" dirty="0" smtClean="0"/>
                  <a:t>Wówczas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latin typeface="Cambria Math"/>
                        </a:rPr>
                        <m:t>𝑐𝑟</m:t>
                      </m:r>
                      <m:r>
                        <a:rPr lang="pl-PL" b="0" i="1" smtClean="0">
                          <a:latin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pl-PL" b="0" i="0" smtClean="0">
                          <a:latin typeface="Cambria Math"/>
                        </a:rPr>
                        <m:t> 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𝑐𝑟</m:t>
                      </m:r>
                    </m:oMath>
                  </m:oMathPara>
                </a14:m>
                <a:endParaRPr lang="pl-PL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𝑦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pl-PL" sz="2000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sz="2000" i="1">
                          <a:solidFill>
                            <a:srgbClr val="FF0000"/>
                          </a:solidFill>
                          <a:latin typeface="Cambria Math"/>
                        </a:rPr>
                        <m:t>𝑐𝑟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𝑐𝑟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8" name="Prostokąt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308" y="4409038"/>
                <a:ext cx="4870692" cy="2062103"/>
              </a:xfrm>
              <a:prstGeom prst="rect">
                <a:avLst/>
              </a:prstGeom>
              <a:blipFill rotWithShape="1">
                <a:blip r:embed="rId3"/>
                <a:stretch>
                  <a:fillRect l="-1001" t="-1475" r="-375" b="-29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355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683568" y="476672"/>
            <a:ext cx="8280920" cy="954107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2800" dirty="0" smtClean="0"/>
              <a:t>4. SUMA </a:t>
            </a:r>
            <a:r>
              <a:rPr lang="pl-PL" sz="2800" i="1" dirty="0" smtClean="0"/>
              <a:t>n</a:t>
            </a:r>
            <a:r>
              <a:rPr lang="pl-PL" sz="2800" dirty="0" smtClean="0"/>
              <a:t> POCZĄTKOWYCH, KOLEJNYCH WYRAZÓW CIĄGU ARYTMETYCZNEGO</a:t>
            </a:r>
            <a:endParaRPr lang="pl-PL" sz="28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683568" y="1700808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Suma </a:t>
            </a:r>
            <a:r>
              <a:rPr lang="pl-PL" i="1" dirty="0" smtClean="0"/>
              <a:t>n</a:t>
            </a:r>
            <a:r>
              <a:rPr lang="pl-PL" dirty="0" smtClean="0"/>
              <a:t> początkowych wyrazów ciągu arytmetycznego wyraża się wzorem: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827584" y="2636912"/>
            <a:ext cx="991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3333CC"/>
                </a:solidFill>
              </a:rPr>
              <a:t>DOWÓD</a:t>
            </a:r>
            <a:endParaRPr lang="it-IT" b="1" dirty="0">
              <a:solidFill>
                <a:srgbClr val="33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rostokąt 6"/>
              <p:cNvSpPr/>
              <p:nvPr/>
            </p:nvSpPr>
            <p:spPr>
              <a:xfrm>
                <a:off x="827584" y="3105835"/>
                <a:ext cx="831641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dirty="0" smtClean="0"/>
                  <a:t>Zapiszmy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pl-PL" dirty="0" smtClean="0"/>
                  <a:t>w porządku rosnącym</a:t>
                </a:r>
                <a:r>
                  <a:rPr lang="it-IT" dirty="0" smtClean="0"/>
                  <a:t>:</a:t>
                </a:r>
                <a:r>
                  <a:rPr lang="it-IT" i="1" dirty="0" smtClean="0"/>
                  <a:t> </a:t>
                </a:r>
                <a:r>
                  <a:rPr lang="it-IT" i="1" dirty="0"/>
                  <a:t>	</a:t>
                </a:r>
                <a:r>
                  <a:rPr lang="pl-PL" i="1" dirty="0" smtClean="0"/>
                  <a:t>             </a:t>
                </a:r>
                <a:r>
                  <a:rPr lang="it-IT" i="1" dirty="0" smtClean="0"/>
                  <a:t>S</a:t>
                </a:r>
                <a:r>
                  <a:rPr lang="it-IT" i="1" baseline="-25000" dirty="0" smtClean="0"/>
                  <a:t>n</a:t>
                </a:r>
                <a:r>
                  <a:rPr lang="it-IT" dirty="0" smtClean="0"/>
                  <a:t> </a:t>
                </a:r>
                <a:r>
                  <a:rPr lang="it-IT" dirty="0"/>
                  <a:t>= 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2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3</a:t>
                </a:r>
                <a:r>
                  <a:rPr lang="it-IT" dirty="0"/>
                  <a:t> + …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2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/>
                  <a:t> ,</a:t>
                </a:r>
              </a:p>
            </p:txBody>
          </p:sp>
        </mc:Choice>
        <mc:Fallback xmlns="">
          <p:sp>
            <p:nvSpPr>
              <p:cNvPr id="7" name="Prostoką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105835"/>
                <a:ext cx="8316416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660" t="-8197" b="-2459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Prostokąt 7"/>
              <p:cNvSpPr/>
              <p:nvPr/>
            </p:nvSpPr>
            <p:spPr>
              <a:xfrm>
                <a:off x="818039" y="3487255"/>
                <a:ext cx="806489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dirty="0" smtClean="0"/>
                  <a:t>zapiszmy </a:t>
                </a:r>
                <a:r>
                  <a:rPr lang="pl-PL" dirty="0" smtClean="0"/>
                  <a:t>też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pl-PL" dirty="0" smtClean="0"/>
                  <a:t>w porządku malejącym</a:t>
                </a:r>
                <a:r>
                  <a:rPr lang="it-IT" dirty="0" smtClean="0"/>
                  <a:t>:</a:t>
                </a:r>
                <a:r>
                  <a:rPr lang="it-IT" i="1" dirty="0" smtClean="0"/>
                  <a:t> </a:t>
                </a:r>
                <a:r>
                  <a:rPr lang="pl-PL" i="1" dirty="0" smtClean="0"/>
                  <a:t>          </a:t>
                </a:r>
                <a:r>
                  <a:rPr lang="pl-PL" i="1" dirty="0" smtClean="0"/>
                  <a:t>   </a:t>
                </a:r>
                <a:r>
                  <a:rPr lang="it-IT" i="1" dirty="0" smtClean="0"/>
                  <a:t>S</a:t>
                </a:r>
                <a:r>
                  <a:rPr lang="it-IT" i="1" baseline="-25000" dirty="0" smtClean="0"/>
                  <a:t>n</a:t>
                </a:r>
                <a:r>
                  <a:rPr lang="it-IT" dirty="0" smtClean="0"/>
                  <a:t> </a:t>
                </a:r>
                <a:r>
                  <a:rPr lang="it-IT" dirty="0"/>
                  <a:t>=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2</a:t>
                </a:r>
                <a:r>
                  <a:rPr lang="it-IT" dirty="0"/>
                  <a:t> + … + </a:t>
                </a:r>
                <a:r>
                  <a:rPr lang="it-IT" i="1" dirty="0"/>
                  <a:t>a</a:t>
                </a:r>
                <a:r>
                  <a:rPr lang="it-IT" baseline="-25000" dirty="0"/>
                  <a:t>3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2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</a:t>
                </a:r>
                <a:r>
                  <a:rPr lang="it-IT" dirty="0" smtClean="0"/>
                  <a:t>.</a:t>
                </a:r>
                <a:endParaRPr lang="it-IT" dirty="0"/>
              </a:p>
            </p:txBody>
          </p:sp>
        </mc:Choice>
        <mc:Fallback>
          <p:sp>
            <p:nvSpPr>
              <p:cNvPr id="8" name="Prostokąt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039" y="3487255"/>
                <a:ext cx="8064895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605" t="-8197" b="-2459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pole tekstowe 8"/>
              <p:cNvSpPr txBox="1"/>
              <p:nvPr/>
            </p:nvSpPr>
            <p:spPr>
              <a:xfrm>
                <a:off x="827584" y="4005064"/>
                <a:ext cx="7920879" cy="3199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Sumując, otrzymujemy:</a:t>
                </a:r>
              </a:p>
              <a:p>
                <a:r>
                  <a:rPr lang="pl-PL" dirty="0" smtClean="0"/>
                  <a:t>                  </a:t>
                </a:r>
                <a:r>
                  <a:rPr lang="it-IT" dirty="0" smtClean="0"/>
                  <a:t>2</a:t>
                </a:r>
                <a:r>
                  <a:rPr lang="it-IT" i="1" dirty="0" smtClean="0"/>
                  <a:t> </a:t>
                </a:r>
                <a:r>
                  <a:rPr lang="it-IT" i="1" dirty="0"/>
                  <a:t>S</a:t>
                </a:r>
                <a:r>
                  <a:rPr lang="it-IT" i="1" baseline="-25000" dirty="0"/>
                  <a:t>n</a:t>
                </a:r>
                <a:r>
                  <a:rPr lang="it-IT" dirty="0"/>
                  <a:t> = (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/>
                  <a:t>) + (</a:t>
                </a:r>
                <a:r>
                  <a:rPr lang="it-IT" i="1" dirty="0"/>
                  <a:t>a</a:t>
                </a:r>
                <a:r>
                  <a:rPr lang="it-IT" baseline="-25000" dirty="0"/>
                  <a:t>2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1</a:t>
                </a:r>
                <a:r>
                  <a:rPr lang="it-IT" dirty="0"/>
                  <a:t> ) + (</a:t>
                </a:r>
                <a:r>
                  <a:rPr lang="it-IT" i="1" dirty="0"/>
                  <a:t>a</a:t>
                </a:r>
                <a:r>
                  <a:rPr lang="it-IT" baseline="-25000" dirty="0"/>
                  <a:t>3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2</a:t>
                </a:r>
                <a:r>
                  <a:rPr lang="it-IT" dirty="0"/>
                  <a:t>) + … + (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baseline="-25000" dirty="0"/>
                  <a:t>-1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2</a:t>
                </a:r>
                <a:r>
                  <a:rPr lang="it-IT" dirty="0"/>
                  <a:t>) + (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) </a:t>
                </a:r>
                <a:r>
                  <a:rPr lang="it-IT" dirty="0" smtClean="0"/>
                  <a:t>.</a:t>
                </a:r>
                <a:endParaRPr lang="pl-PL" dirty="0" smtClean="0"/>
              </a:p>
              <a:p>
                <a:r>
                  <a:rPr lang="pl-PL" dirty="0" smtClean="0"/>
                  <a:t>Dalej mamy:</a:t>
                </a:r>
              </a:p>
              <a:p>
                <a:r>
                  <a:rPr lang="pl-PL" dirty="0" smtClean="0"/>
                  <a:t>                  </a:t>
                </a:r>
                <a:r>
                  <a:rPr lang="it-IT" dirty="0" smtClean="0"/>
                  <a:t>2</a:t>
                </a:r>
                <a:r>
                  <a:rPr lang="it-IT" i="1" dirty="0" smtClean="0"/>
                  <a:t> </a:t>
                </a:r>
                <a:r>
                  <a:rPr lang="it-IT" i="1" dirty="0"/>
                  <a:t>S</a:t>
                </a:r>
                <a:r>
                  <a:rPr lang="it-IT" i="1" baseline="-25000" dirty="0"/>
                  <a:t>n</a:t>
                </a:r>
                <a:r>
                  <a:rPr lang="it-IT" dirty="0"/>
                  <a:t> = </a:t>
                </a:r>
                <a:r>
                  <a:rPr lang="it-IT" i="1" dirty="0"/>
                  <a:t>n </a:t>
                </a:r>
                <a:r>
                  <a:rPr lang="it-IT" dirty="0"/>
                  <a:t>(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 smtClean="0"/>
                  <a:t>)</a:t>
                </a:r>
                <a:endParaRPr lang="pl-PL" dirty="0" smtClean="0"/>
              </a:p>
              <a:p>
                <a:r>
                  <a:rPr lang="pl-PL" dirty="0" smtClean="0"/>
                  <a:t>i ostatecznie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320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pl-PL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pl-PL" sz="32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𝑛</m:t>
                      </m:r>
                      <m:r>
                        <a:rPr lang="pl-PL" sz="32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pl-PL" sz="32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pl-PL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pl-PL" sz="32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pl-PL" sz="32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pl-PL" sz="32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sz="32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pl-PL" sz="3200" dirty="0" smtClean="0">
                  <a:solidFill>
                    <a:srgbClr val="0000FF"/>
                  </a:solidFill>
                </a:endParaRPr>
              </a:p>
              <a:p>
                <a:endParaRPr lang="it-IT" dirty="0"/>
              </a:p>
              <a:p>
                <a:endParaRPr lang="it-IT" dirty="0"/>
              </a:p>
              <a:p>
                <a:endParaRPr lang="pl-PL" dirty="0"/>
              </a:p>
            </p:txBody>
          </p:sp>
        </mc:Choice>
        <mc:Fallback xmlns="">
          <p:sp>
            <p:nvSpPr>
              <p:cNvPr id="9" name="pole tekstow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005064"/>
                <a:ext cx="7920879" cy="3199658"/>
              </a:xfrm>
              <a:prstGeom prst="rect">
                <a:avLst/>
              </a:prstGeom>
              <a:blipFill rotWithShape="1">
                <a:blip r:embed="rId5"/>
                <a:stretch>
                  <a:fillRect l="-693" t="-9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pole tekstowe 1"/>
              <p:cNvSpPr txBox="1"/>
              <p:nvPr/>
            </p:nvSpPr>
            <p:spPr>
              <a:xfrm>
                <a:off x="3786585" y="2227889"/>
                <a:ext cx="1833066" cy="5936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𝑛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2" name="pole tekstow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6585" y="2227889"/>
                <a:ext cx="1833066" cy="59368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129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080048" y="359096"/>
            <a:ext cx="7488832" cy="707886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5.CIĄGI GEOMETRYCZNE</a:t>
            </a:r>
            <a:endParaRPr lang="pl-PL" sz="4000" dirty="0"/>
          </a:p>
        </p:txBody>
      </p:sp>
      <p:sp>
        <p:nvSpPr>
          <p:cNvPr id="3" name="Prostokąt 2"/>
          <p:cNvSpPr/>
          <p:nvPr/>
        </p:nvSpPr>
        <p:spPr>
          <a:xfrm>
            <a:off x="272843" y="386104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3200" b="1" dirty="0">
                <a:solidFill>
                  <a:srgbClr val="FF0000"/>
                </a:solidFill>
              </a:rPr>
              <a:t>DEFINICJA</a:t>
            </a:r>
          </a:p>
          <a:p>
            <a:r>
              <a:rPr lang="pl-PL" dirty="0"/>
              <a:t>Ciąg liczbowy (mający co najmniej trzy wyrazy) nazywamy ciągiem </a:t>
            </a:r>
            <a:r>
              <a:rPr lang="pl-PL" dirty="0" smtClean="0"/>
              <a:t>geometrycznym, </a:t>
            </a:r>
            <a:r>
              <a:rPr lang="pl-PL" dirty="0"/>
              <a:t>jeśli każdy jego wyraz (z wyjątkiem pierwszego) powstaje </a:t>
            </a:r>
            <a:r>
              <a:rPr lang="pl-PL" dirty="0" smtClean="0"/>
              <a:t>w wyniku pomnożenia poprzedniego wyrazu przez pewną stałą </a:t>
            </a:r>
            <a:r>
              <a:rPr lang="pl-PL" i="1" dirty="0" smtClean="0"/>
              <a:t>q</a:t>
            </a:r>
            <a:r>
              <a:rPr lang="pl-PL" dirty="0" smtClean="0"/>
              <a:t>, nazywaną </a:t>
            </a:r>
            <a:r>
              <a:rPr lang="pl-PL" b="1" dirty="0" smtClean="0"/>
              <a:t>ilorazem </a:t>
            </a:r>
            <a:r>
              <a:rPr lang="pl-PL" b="1" dirty="0"/>
              <a:t>ciągu </a:t>
            </a:r>
            <a:r>
              <a:rPr lang="pl-PL" b="1" dirty="0" smtClean="0"/>
              <a:t>geometrycznego.</a:t>
            </a:r>
            <a:endParaRPr lang="pl-PL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rostokąt 3"/>
              <p:cNvSpPr/>
              <p:nvPr/>
            </p:nvSpPr>
            <p:spPr>
              <a:xfrm>
                <a:off x="4355976" y="1340768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pl-PL" dirty="0"/>
                  <a:t>Jeśli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pl-PL" dirty="0"/>
                  <a:t> jest n – tym wyrazem ciągu </a:t>
                </a:r>
                <a:r>
                  <a:rPr lang="pl-PL" dirty="0" smtClean="0"/>
                  <a:t>geometrycznego </a:t>
                </a:r>
                <a:r>
                  <a:rPr lang="pl-PL" dirty="0"/>
                  <a:t>o </a:t>
                </a:r>
                <a:r>
                  <a:rPr lang="pl-PL" dirty="0" smtClean="0"/>
                  <a:t>ilorazie </a:t>
                </a:r>
                <a:r>
                  <a:rPr lang="pl-PL" i="1" dirty="0" smtClean="0"/>
                  <a:t>q, </a:t>
                </a:r>
                <a:r>
                  <a:rPr lang="pl-PL" dirty="0"/>
                  <a:t>to:</a:t>
                </a:r>
              </a:p>
            </p:txBody>
          </p:sp>
        </mc:Choice>
        <mc:Fallback xmlns="">
          <p:sp>
            <p:nvSpPr>
              <p:cNvPr id="4" name="Prostoką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1340768"/>
                <a:ext cx="4572000" cy="646331"/>
              </a:xfrm>
              <a:prstGeom prst="rect">
                <a:avLst/>
              </a:prstGeom>
              <a:blipFill rotWithShape="1">
                <a:blip r:embed="rId2"/>
                <a:stretch>
                  <a:fillRect l="-1200" t="-4717" b="-141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pole tekstowe 4"/>
              <p:cNvSpPr txBox="1"/>
              <p:nvPr/>
            </p:nvSpPr>
            <p:spPr>
              <a:xfrm>
                <a:off x="7178948" y="1987099"/>
                <a:ext cx="152477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𝑞</m:t>
                      </m:r>
                      <m:sSub>
                        <m:sSub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pl-PL" sz="2000" dirty="0"/>
              </a:p>
            </p:txBody>
          </p:sp>
        </mc:Choice>
        <mc:Fallback xmlns="">
          <p:sp>
            <p:nvSpPr>
              <p:cNvPr id="5" name="pole tekstow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948" y="1987099"/>
                <a:ext cx="1524776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ole tekstowe 5"/>
          <p:cNvSpPr txBox="1"/>
          <p:nvPr/>
        </p:nvSpPr>
        <p:spPr>
          <a:xfrm>
            <a:off x="4499992" y="263691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a także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ole tekstowe 6"/>
              <p:cNvSpPr txBox="1"/>
              <p:nvPr/>
            </p:nvSpPr>
            <p:spPr>
              <a:xfrm>
                <a:off x="7178948" y="2636912"/>
                <a:ext cx="1395190" cy="671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0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  <m: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pl-PL" sz="2000" dirty="0"/>
              </a:p>
            </p:txBody>
          </p:sp>
        </mc:Choice>
        <mc:Fallback xmlns="">
          <p:sp>
            <p:nvSpPr>
              <p:cNvPr id="7" name="pole tekstow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948" y="2636912"/>
                <a:ext cx="1395190" cy="6712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ole tekstowe 7"/>
          <p:cNvSpPr txBox="1"/>
          <p:nvPr/>
        </p:nvSpPr>
        <p:spPr>
          <a:xfrm>
            <a:off x="4844843" y="3645024"/>
            <a:ext cx="4191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Jeśli </a:t>
            </a:r>
            <a:r>
              <a:rPr lang="pl-PL" i="1" dirty="0" smtClean="0"/>
              <a:t>q</a:t>
            </a:r>
            <a:r>
              <a:rPr lang="pl-PL" dirty="0" smtClean="0"/>
              <a:t> &gt; 0, to wszystkie wyrazy ciągu są albo dodatnie albo ujemne, jeśli zaś </a:t>
            </a:r>
            <a:r>
              <a:rPr lang="pl-PL" i="1" dirty="0" smtClean="0"/>
              <a:t>q</a:t>
            </a:r>
            <a:r>
              <a:rPr lang="pl-PL" dirty="0" smtClean="0"/>
              <a:t> &lt; 0, to wyrazy zmieniają znak naprzemiennie.</a:t>
            </a:r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4844843" y="49844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i="1" dirty="0" smtClean="0">
                <a:solidFill>
                  <a:srgbClr val="000000"/>
                </a:solidFill>
              </a:rPr>
              <a:t> </a:t>
            </a:r>
            <a:r>
              <a:rPr lang="it-IT" i="1" dirty="0" smtClean="0">
                <a:solidFill>
                  <a:srgbClr val="000000"/>
                </a:solidFill>
              </a:rPr>
              <a:t>a</a:t>
            </a:r>
            <a:r>
              <a:rPr lang="it-IT" i="1" baseline="-25000" dirty="0" smtClean="0">
                <a:solidFill>
                  <a:srgbClr val="000000"/>
                </a:solidFill>
              </a:rPr>
              <a:t>1</a:t>
            </a:r>
            <a:r>
              <a:rPr lang="it-IT" i="1" dirty="0" smtClean="0">
                <a:solidFill>
                  <a:srgbClr val="000000"/>
                </a:solidFill>
              </a:rPr>
              <a:t> </a:t>
            </a:r>
            <a:r>
              <a:rPr lang="it-IT" dirty="0">
                <a:solidFill>
                  <a:srgbClr val="000000"/>
                </a:solidFill>
              </a:rPr>
              <a:t>= 6,  </a:t>
            </a:r>
            <a:r>
              <a:rPr lang="it-IT" i="1" dirty="0">
                <a:solidFill>
                  <a:srgbClr val="000000"/>
                </a:solidFill>
              </a:rPr>
              <a:t>q</a:t>
            </a:r>
            <a:r>
              <a:rPr lang="it-IT" dirty="0">
                <a:solidFill>
                  <a:srgbClr val="000000"/>
                </a:solidFill>
              </a:rPr>
              <a:t> = 2 :	</a:t>
            </a:r>
            <a:r>
              <a:rPr lang="it-IT" dirty="0" smtClean="0">
                <a:solidFill>
                  <a:srgbClr val="000000"/>
                </a:solidFill>
              </a:rPr>
              <a:t>6,</a:t>
            </a:r>
            <a:r>
              <a:rPr lang="pl-PL" dirty="0" smtClean="0">
                <a:solidFill>
                  <a:srgbClr val="000000"/>
                </a:solidFill>
              </a:rPr>
              <a:t>    </a:t>
            </a:r>
            <a:r>
              <a:rPr lang="it-IT" dirty="0" smtClean="0">
                <a:solidFill>
                  <a:srgbClr val="000000"/>
                </a:solidFill>
              </a:rPr>
              <a:t>12</a:t>
            </a:r>
            <a:r>
              <a:rPr lang="it-IT" dirty="0">
                <a:solidFill>
                  <a:srgbClr val="000000"/>
                </a:solidFill>
              </a:rPr>
              <a:t>,	</a:t>
            </a:r>
            <a:r>
              <a:rPr lang="it-IT" dirty="0" smtClean="0">
                <a:solidFill>
                  <a:srgbClr val="000000"/>
                </a:solidFill>
              </a:rPr>
              <a:t>24,</a:t>
            </a:r>
            <a:r>
              <a:rPr lang="pl-PL" dirty="0" smtClean="0">
                <a:solidFill>
                  <a:srgbClr val="000000"/>
                </a:solidFill>
              </a:rPr>
              <a:t>    </a:t>
            </a:r>
            <a:r>
              <a:rPr lang="it-IT" dirty="0" smtClean="0">
                <a:solidFill>
                  <a:srgbClr val="000000"/>
                </a:solidFill>
              </a:rPr>
              <a:t>48</a:t>
            </a:r>
            <a:r>
              <a:rPr lang="it-IT" dirty="0">
                <a:solidFill>
                  <a:srgbClr val="000000"/>
                </a:solidFill>
              </a:rPr>
              <a:t>,	… </a:t>
            </a:r>
          </a:p>
        </p:txBody>
      </p:sp>
      <p:sp>
        <p:nvSpPr>
          <p:cNvPr id="10" name="Prostokąt 9"/>
          <p:cNvSpPr/>
          <p:nvPr/>
        </p:nvSpPr>
        <p:spPr>
          <a:xfrm>
            <a:off x="4824464" y="53580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i="1" dirty="0">
                <a:solidFill>
                  <a:srgbClr val="000000"/>
                </a:solidFill>
              </a:rPr>
              <a:t>a</a:t>
            </a:r>
            <a:r>
              <a:rPr lang="it-IT" i="1" baseline="-25000" dirty="0">
                <a:solidFill>
                  <a:srgbClr val="000000"/>
                </a:solidFill>
              </a:rPr>
              <a:t>1</a:t>
            </a:r>
            <a:r>
              <a:rPr lang="it-IT" i="1" dirty="0">
                <a:solidFill>
                  <a:srgbClr val="000000"/>
                </a:solidFill>
              </a:rPr>
              <a:t> </a:t>
            </a:r>
            <a:r>
              <a:rPr lang="it-IT" dirty="0">
                <a:solidFill>
                  <a:srgbClr val="000000"/>
                </a:solidFill>
              </a:rPr>
              <a:t>= –6,  </a:t>
            </a:r>
            <a:r>
              <a:rPr lang="it-IT" i="1" dirty="0">
                <a:solidFill>
                  <a:srgbClr val="000000"/>
                </a:solidFill>
              </a:rPr>
              <a:t>q</a:t>
            </a:r>
            <a:r>
              <a:rPr lang="it-IT" dirty="0">
                <a:solidFill>
                  <a:srgbClr val="000000"/>
                </a:solidFill>
              </a:rPr>
              <a:t> = 2 </a:t>
            </a:r>
            <a:r>
              <a:rPr lang="it-IT" dirty="0" smtClean="0">
                <a:solidFill>
                  <a:srgbClr val="000000"/>
                </a:solidFill>
              </a:rPr>
              <a:t>:</a:t>
            </a:r>
            <a:r>
              <a:rPr lang="pl-PL" dirty="0" smtClean="0">
                <a:solidFill>
                  <a:srgbClr val="000000"/>
                </a:solidFill>
              </a:rPr>
              <a:t>       </a:t>
            </a:r>
            <a:r>
              <a:rPr lang="it-IT" dirty="0" smtClean="0">
                <a:solidFill>
                  <a:srgbClr val="000000"/>
                </a:solidFill>
              </a:rPr>
              <a:t>–</a:t>
            </a:r>
            <a:r>
              <a:rPr lang="it-IT" dirty="0">
                <a:solidFill>
                  <a:srgbClr val="000000"/>
                </a:solidFill>
              </a:rPr>
              <a:t>6</a:t>
            </a:r>
            <a:r>
              <a:rPr lang="it-IT" dirty="0" smtClean="0">
                <a:solidFill>
                  <a:srgbClr val="000000"/>
                </a:solidFill>
              </a:rPr>
              <a:t>,</a:t>
            </a:r>
            <a:r>
              <a:rPr lang="pl-PL" dirty="0" smtClean="0">
                <a:solidFill>
                  <a:srgbClr val="000000"/>
                </a:solidFill>
              </a:rPr>
              <a:t>   </a:t>
            </a:r>
            <a:r>
              <a:rPr lang="it-IT" dirty="0" smtClean="0">
                <a:solidFill>
                  <a:srgbClr val="000000"/>
                </a:solidFill>
              </a:rPr>
              <a:t>–</a:t>
            </a:r>
            <a:r>
              <a:rPr lang="it-IT" dirty="0">
                <a:solidFill>
                  <a:srgbClr val="000000"/>
                </a:solidFill>
              </a:rPr>
              <a:t>12,	–24</a:t>
            </a:r>
            <a:r>
              <a:rPr lang="it-IT" dirty="0" smtClean="0">
                <a:solidFill>
                  <a:srgbClr val="000000"/>
                </a:solidFill>
              </a:rPr>
              <a:t>,</a:t>
            </a:r>
            <a:r>
              <a:rPr lang="pl-PL" dirty="0" smtClean="0">
                <a:solidFill>
                  <a:srgbClr val="000000"/>
                </a:solidFill>
              </a:rPr>
              <a:t>  </a:t>
            </a:r>
            <a:r>
              <a:rPr lang="it-IT" dirty="0" smtClean="0">
                <a:solidFill>
                  <a:srgbClr val="000000"/>
                </a:solidFill>
              </a:rPr>
              <a:t>–</a:t>
            </a:r>
            <a:r>
              <a:rPr lang="it-IT" dirty="0">
                <a:solidFill>
                  <a:srgbClr val="000000"/>
                </a:solidFill>
              </a:rPr>
              <a:t>48,	…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4892948" y="57449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i="1" dirty="0">
                <a:solidFill>
                  <a:srgbClr val="000000"/>
                </a:solidFill>
              </a:rPr>
              <a:t>a</a:t>
            </a:r>
            <a:r>
              <a:rPr lang="it-IT" i="1" baseline="-25000" dirty="0">
                <a:solidFill>
                  <a:srgbClr val="000000"/>
                </a:solidFill>
              </a:rPr>
              <a:t>1</a:t>
            </a:r>
            <a:r>
              <a:rPr lang="it-IT" i="1" dirty="0">
                <a:solidFill>
                  <a:srgbClr val="000000"/>
                </a:solidFill>
              </a:rPr>
              <a:t> </a:t>
            </a:r>
            <a:r>
              <a:rPr lang="it-IT" dirty="0">
                <a:solidFill>
                  <a:srgbClr val="000000"/>
                </a:solidFill>
              </a:rPr>
              <a:t>= –6,  </a:t>
            </a:r>
            <a:r>
              <a:rPr lang="it-IT" i="1" dirty="0">
                <a:solidFill>
                  <a:srgbClr val="000000"/>
                </a:solidFill>
              </a:rPr>
              <a:t>q</a:t>
            </a:r>
            <a:r>
              <a:rPr lang="it-IT" dirty="0">
                <a:solidFill>
                  <a:srgbClr val="000000"/>
                </a:solidFill>
              </a:rPr>
              <a:t> = –2 :	–</a:t>
            </a:r>
            <a:r>
              <a:rPr lang="it-IT" dirty="0" smtClean="0">
                <a:solidFill>
                  <a:srgbClr val="000000"/>
                </a:solidFill>
              </a:rPr>
              <a:t>6,</a:t>
            </a:r>
            <a:r>
              <a:rPr lang="pl-PL" dirty="0" smtClean="0">
                <a:solidFill>
                  <a:srgbClr val="000000"/>
                </a:solidFill>
              </a:rPr>
              <a:t>   </a:t>
            </a:r>
            <a:r>
              <a:rPr lang="it-IT" dirty="0" smtClean="0">
                <a:solidFill>
                  <a:srgbClr val="000000"/>
                </a:solidFill>
              </a:rPr>
              <a:t>12</a:t>
            </a:r>
            <a:r>
              <a:rPr lang="it-IT" dirty="0">
                <a:solidFill>
                  <a:srgbClr val="000000"/>
                </a:solidFill>
              </a:rPr>
              <a:t>,	 –</a:t>
            </a:r>
            <a:r>
              <a:rPr lang="it-IT" dirty="0" smtClean="0">
                <a:solidFill>
                  <a:srgbClr val="000000"/>
                </a:solidFill>
              </a:rPr>
              <a:t>24,</a:t>
            </a:r>
            <a:r>
              <a:rPr lang="pl-PL" dirty="0" smtClean="0">
                <a:solidFill>
                  <a:srgbClr val="000000"/>
                </a:solidFill>
              </a:rPr>
              <a:t>   </a:t>
            </a:r>
            <a:r>
              <a:rPr lang="it-IT" dirty="0" smtClean="0">
                <a:solidFill>
                  <a:srgbClr val="000000"/>
                </a:solidFill>
              </a:rPr>
              <a:t>48</a:t>
            </a:r>
            <a:r>
              <a:rPr lang="it-IT" dirty="0">
                <a:solidFill>
                  <a:srgbClr val="000000"/>
                </a:solidFill>
              </a:rPr>
              <a:t>,	…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4928063" y="4558500"/>
            <a:ext cx="1178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3333CC"/>
                </a:solidFill>
              </a:rPr>
              <a:t>PRZYKŁAD</a:t>
            </a:r>
            <a:endParaRPr lang="it-IT" b="1" dirty="0">
              <a:solidFill>
                <a:srgbClr val="3333CC"/>
              </a:solidFill>
            </a:endParaRPr>
          </a:p>
        </p:txBody>
      </p:sp>
      <p:pic>
        <p:nvPicPr>
          <p:cNvPr id="13" name="Immagine 17" descr="Figura 07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12761"/>
            <a:ext cx="27622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7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47165" y="188640"/>
            <a:ext cx="8208912" cy="132343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4000" dirty="0" smtClean="0"/>
              <a:t>6. WZÓR OGÓLNY CIĄGU GEOMETRYCZNEGO</a:t>
            </a:r>
            <a:endParaRPr lang="pl-PL" sz="4000" dirty="0"/>
          </a:p>
        </p:txBody>
      </p:sp>
      <p:sp>
        <p:nvSpPr>
          <p:cNvPr id="3" name="Prostokąt 2"/>
          <p:cNvSpPr/>
          <p:nvPr/>
        </p:nvSpPr>
        <p:spPr>
          <a:xfrm>
            <a:off x="647165" y="1628800"/>
            <a:ext cx="1178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3333CC"/>
                </a:solidFill>
              </a:rPr>
              <a:t>PRZYKŁAD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25703" y="1998132"/>
            <a:ext cx="81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Ciąg geometryczny o ilorazie 3 i pierwszym wyrazie 2:</a:t>
            </a:r>
            <a:endParaRPr lang="pl-PL" dirty="0"/>
          </a:p>
        </p:txBody>
      </p:sp>
      <p:pic>
        <p:nvPicPr>
          <p:cNvPr id="5" name="Immagine 12" descr="Immagin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987" y="2852936"/>
            <a:ext cx="36957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pole tekstowe 5"/>
              <p:cNvSpPr txBox="1"/>
              <p:nvPr/>
            </p:nvSpPr>
            <p:spPr>
              <a:xfrm>
                <a:off x="647165" y="4910191"/>
                <a:ext cx="8100501" cy="120032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Wzór ogólny ciągu geometrycznego o ilorazie </a:t>
                </a:r>
                <a:r>
                  <a:rPr lang="pl-PL" i="1" dirty="0" smtClean="0"/>
                  <a:t>q</a:t>
                </a:r>
                <a:r>
                  <a:rPr lang="pl-PL" dirty="0" smtClean="0"/>
                  <a:t>:</a:t>
                </a:r>
              </a:p>
              <a:p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3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3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pl-PL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p>
                          <m: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pl-PL" sz="3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pl-PL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pl-PL" sz="36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pl-PL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𝑛</m:t>
                      </m:r>
                      <m:r>
                        <a:rPr lang="pl-PL" sz="36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&gt;0.</m:t>
                      </m:r>
                    </m:oMath>
                  </m:oMathPara>
                </a14:m>
                <a:endParaRPr lang="pl-PL" sz="36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165" y="4910191"/>
                <a:ext cx="8100501" cy="12003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435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67544" y="375429"/>
            <a:ext cx="8424936" cy="120032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3600" dirty="0" smtClean="0"/>
              <a:t>7.ILOCZYN WYRAZÓW RÓWNOODLEGŁYCH OD WYRAZÓW SKARAJNYCH</a:t>
            </a:r>
            <a:endParaRPr lang="pl-PL" sz="3600" dirty="0"/>
          </a:p>
        </p:txBody>
      </p:sp>
      <p:sp>
        <p:nvSpPr>
          <p:cNvPr id="3" name="Prostokąt 2"/>
          <p:cNvSpPr/>
          <p:nvPr/>
        </p:nvSpPr>
        <p:spPr>
          <a:xfrm>
            <a:off x="467544" y="1772816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3333CC"/>
                </a:solidFill>
              </a:rPr>
              <a:t>PRZYKŁAD</a:t>
            </a:r>
          </a:p>
          <a:p>
            <a:r>
              <a:rPr lang="pl-PL" dirty="0"/>
              <a:t>Zapiszmy </a:t>
            </a:r>
            <a:r>
              <a:rPr lang="pl-PL" dirty="0" smtClean="0"/>
              <a:t>6 </a:t>
            </a:r>
            <a:r>
              <a:rPr lang="pl-PL" dirty="0"/>
              <a:t>początkowych wyrazów ciągu </a:t>
            </a:r>
            <a:r>
              <a:rPr lang="pl-PL" dirty="0" smtClean="0"/>
              <a:t>geometrycznego, </a:t>
            </a:r>
            <a:r>
              <a:rPr lang="pl-PL" dirty="0"/>
              <a:t>którego  pierwszym wyrazem jest </a:t>
            </a:r>
            <a:r>
              <a:rPr lang="pl-PL" dirty="0" smtClean="0"/>
              <a:t>4, </a:t>
            </a:r>
            <a:r>
              <a:rPr lang="pl-PL" dirty="0"/>
              <a:t>zaś </a:t>
            </a:r>
            <a:r>
              <a:rPr lang="pl-PL" dirty="0" smtClean="0"/>
              <a:t>iloraz </a:t>
            </a:r>
            <a:r>
              <a:rPr lang="pl-PL" dirty="0"/>
              <a:t>wynosi </a:t>
            </a:r>
            <a:r>
              <a:rPr lang="pl-PL" dirty="0" smtClean="0"/>
              <a:t>2, a następnie wykonajmy mnożenia.</a:t>
            </a:r>
            <a:endParaRPr lang="it-IT" dirty="0"/>
          </a:p>
        </p:txBody>
      </p:sp>
      <p:pic>
        <p:nvPicPr>
          <p:cNvPr id="4" name="Immagine 23" descr="Immagin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793" y="2696145"/>
            <a:ext cx="553243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ostokąt 4"/>
          <p:cNvSpPr/>
          <p:nvPr/>
        </p:nvSpPr>
        <p:spPr>
          <a:xfrm>
            <a:off x="179512" y="4267770"/>
            <a:ext cx="41877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FF"/>
                </a:solidFill>
              </a:rPr>
              <a:t>TWIERDZENIE</a:t>
            </a:r>
          </a:p>
          <a:p>
            <a:r>
              <a:rPr lang="pl-PL" dirty="0"/>
              <a:t>Wśród </a:t>
            </a:r>
            <a:r>
              <a:rPr lang="pl-PL" i="1" dirty="0"/>
              <a:t>n</a:t>
            </a:r>
            <a:r>
              <a:rPr lang="pl-PL" dirty="0"/>
              <a:t> początkowych wyrazów ciągu </a:t>
            </a:r>
            <a:r>
              <a:rPr lang="pl-PL" dirty="0" smtClean="0"/>
              <a:t>geometrycznego, iloczyn </a:t>
            </a:r>
            <a:r>
              <a:rPr lang="pl-PL" dirty="0"/>
              <a:t>wyrazów równoodległych od wyrazów skrajnych </a:t>
            </a:r>
            <a:r>
              <a:rPr lang="pl-PL" dirty="0" smtClean="0"/>
              <a:t>jest stały</a:t>
            </a:r>
            <a:r>
              <a:rPr lang="pl-PL" dirty="0"/>
              <a:t> </a:t>
            </a:r>
            <a:r>
              <a:rPr lang="pl-PL" dirty="0" smtClean="0"/>
              <a:t>i jest równy iloczynowi wyrazów skrajnych.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Prostokąt 5"/>
              <p:cNvSpPr/>
              <p:nvPr/>
            </p:nvSpPr>
            <p:spPr>
              <a:xfrm>
                <a:off x="4367245" y="4306163"/>
                <a:ext cx="4572000" cy="286232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pl-PL" b="1" dirty="0">
                    <a:solidFill>
                      <a:srgbClr val="0000FF"/>
                    </a:solidFill>
                  </a:rPr>
                  <a:t>DOWÓD</a:t>
                </a:r>
              </a:p>
              <a:p>
                <a:r>
                  <a:rPr lang="pl-PL" dirty="0"/>
                  <a:t>Niech</a:t>
                </a:r>
                <a:r>
                  <a:rPr lang="pl-PL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pl-PL">
                        <a:latin typeface="Cambria Math"/>
                      </a:rPr>
                      <m:t>i</m:t>
                    </m:r>
                    <m:r>
                      <m:rPr>
                        <m:nor/>
                      </m:rPr>
                      <a:rPr lang="pl-PL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pl-PL" b="1" dirty="0">
                    <a:solidFill>
                      <a:srgbClr val="3333CC"/>
                    </a:solidFill>
                  </a:rPr>
                  <a:t> </a:t>
                </a:r>
                <a:r>
                  <a:rPr lang="pl-PL" dirty="0"/>
                  <a:t>będą dwoma skrajnymi wyrazami </a:t>
                </a:r>
              </a:p>
              <a:p>
                <a:r>
                  <a:rPr lang="pl-PL" dirty="0" smtClean="0"/>
                  <a:t>ciągu geometrycznego </a:t>
                </a:r>
                <a:r>
                  <a:rPr lang="pl-PL" dirty="0"/>
                  <a:t>o </a:t>
                </a:r>
                <a:r>
                  <a:rPr lang="pl-PL" dirty="0" smtClean="0"/>
                  <a:t>ilorazie </a:t>
                </a:r>
                <a:r>
                  <a:rPr lang="pl-PL" i="1" dirty="0" smtClean="0"/>
                  <a:t>q</a:t>
                </a:r>
                <a:r>
                  <a:rPr lang="pl-PL" dirty="0" smtClean="0"/>
                  <a:t>, </a:t>
                </a:r>
                <a:r>
                  <a:rPr lang="pl-PL" dirty="0"/>
                  <a:t>zaś </a:t>
                </a:r>
                <a:r>
                  <a:rPr lang="pl-PL" i="1" dirty="0"/>
                  <a:t>x</a:t>
                </a:r>
                <a:r>
                  <a:rPr lang="pl-PL" dirty="0"/>
                  <a:t> i </a:t>
                </a:r>
                <a:r>
                  <a:rPr lang="pl-PL" i="1" dirty="0"/>
                  <a:t>y</a:t>
                </a:r>
              </a:p>
              <a:p>
                <a:r>
                  <a:rPr lang="pl-PL" i="1" dirty="0"/>
                  <a:t> </a:t>
                </a:r>
                <a:r>
                  <a:rPr lang="pl-PL" dirty="0"/>
                  <a:t>wyrazami równoodległymi od wyrazów skrajnych</a:t>
                </a:r>
                <a:r>
                  <a:rPr lang="pl-PL" dirty="0" smtClean="0"/>
                  <a:t>. Wówczas</a:t>
                </a:r>
              </a:p>
              <a:p>
                <a:r>
                  <a:rPr lang="it-IT" i="1" dirty="0"/>
                  <a:t>x</a:t>
                </a:r>
                <a:r>
                  <a:rPr lang="it-IT" dirty="0"/>
                  <a:t> = 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</a:t>
                </a:r>
                <a:r>
                  <a:rPr lang="it-IT" i="1" dirty="0"/>
                  <a:t>q</a:t>
                </a:r>
                <a:r>
                  <a:rPr lang="it-IT" i="1" baseline="30000" dirty="0"/>
                  <a:t>c</a:t>
                </a:r>
                <a:r>
                  <a:rPr lang="it-IT" i="1" dirty="0"/>
                  <a:t> </a:t>
                </a:r>
                <a:r>
                  <a:rPr lang="it-IT" i="1" dirty="0" smtClean="0"/>
                  <a:t>,</a:t>
                </a:r>
                <a:r>
                  <a:rPr lang="it-IT" sz="2000" i="1" dirty="0"/>
                  <a:t> y</a:t>
                </a:r>
                <a:r>
                  <a:rPr lang="it-IT" sz="2000" dirty="0"/>
                  <a:t> = </a:t>
                </a:r>
                <a:r>
                  <a:rPr lang="it-IT" sz="2000" i="1" dirty="0"/>
                  <a:t>a</a:t>
                </a:r>
                <a:r>
                  <a:rPr lang="it-IT" sz="2000" i="1" baseline="-25000" dirty="0"/>
                  <a:t>n</a:t>
                </a:r>
                <a:r>
                  <a:rPr lang="it-IT" sz="2000" dirty="0"/>
                  <a:t> </a:t>
                </a:r>
                <a:r>
                  <a:rPr lang="it-IT" sz="2000" i="1" dirty="0"/>
                  <a:t>q</a:t>
                </a:r>
                <a:r>
                  <a:rPr lang="it-IT" sz="2400" i="1" baseline="30000" dirty="0"/>
                  <a:t>–c</a:t>
                </a:r>
                <a:endParaRPr lang="it-IT" sz="2400" dirty="0"/>
              </a:p>
              <a:p>
                <a:r>
                  <a:rPr lang="it-IT" sz="2800" i="1" dirty="0">
                    <a:solidFill>
                      <a:srgbClr val="FF0000"/>
                    </a:solidFill>
                  </a:rPr>
                  <a:t>x y </a:t>
                </a:r>
                <a:r>
                  <a:rPr lang="it-IT" sz="2800" dirty="0">
                    <a:solidFill>
                      <a:srgbClr val="FF0000"/>
                    </a:solidFill>
                  </a:rPr>
                  <a:t>= </a:t>
                </a:r>
                <a:r>
                  <a:rPr lang="it-IT" sz="2800" i="1" dirty="0">
                    <a:solidFill>
                      <a:srgbClr val="FF0000"/>
                    </a:solidFill>
                  </a:rPr>
                  <a:t>a</a:t>
                </a:r>
                <a:r>
                  <a:rPr lang="it-IT" sz="2800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it-IT" sz="2800" dirty="0">
                    <a:solidFill>
                      <a:srgbClr val="FF0000"/>
                    </a:solidFill>
                  </a:rPr>
                  <a:t> </a:t>
                </a:r>
                <a:r>
                  <a:rPr lang="it-IT" sz="2800" i="1" dirty="0">
                    <a:solidFill>
                      <a:srgbClr val="FF0000"/>
                    </a:solidFill>
                  </a:rPr>
                  <a:t>q</a:t>
                </a:r>
                <a:r>
                  <a:rPr lang="it-IT" sz="2800" i="1" baseline="30000" dirty="0">
                    <a:solidFill>
                      <a:srgbClr val="FF0000"/>
                    </a:solidFill>
                  </a:rPr>
                  <a:t>c</a:t>
                </a:r>
                <a:r>
                  <a:rPr lang="it-IT" sz="2800" i="1" dirty="0">
                    <a:solidFill>
                      <a:srgbClr val="FF0000"/>
                    </a:solidFill>
                  </a:rPr>
                  <a:t> a</a:t>
                </a:r>
                <a:r>
                  <a:rPr lang="it-IT" sz="2800" i="1" baseline="-25000" dirty="0">
                    <a:solidFill>
                      <a:srgbClr val="FF0000"/>
                    </a:solidFill>
                  </a:rPr>
                  <a:t>n</a:t>
                </a:r>
                <a:r>
                  <a:rPr lang="it-IT" sz="2800" dirty="0">
                    <a:solidFill>
                      <a:srgbClr val="FF0000"/>
                    </a:solidFill>
                  </a:rPr>
                  <a:t> </a:t>
                </a:r>
                <a:r>
                  <a:rPr lang="it-IT" sz="2800" i="1" dirty="0">
                    <a:solidFill>
                      <a:srgbClr val="FF0000"/>
                    </a:solidFill>
                  </a:rPr>
                  <a:t>q</a:t>
                </a:r>
                <a:r>
                  <a:rPr lang="it-IT" sz="2800" i="1" baseline="30000" dirty="0">
                    <a:solidFill>
                      <a:srgbClr val="FF0000"/>
                    </a:solidFill>
                  </a:rPr>
                  <a:t>–c </a:t>
                </a:r>
                <a:r>
                  <a:rPr lang="it-IT" sz="2800" dirty="0">
                    <a:solidFill>
                      <a:srgbClr val="FF0000"/>
                    </a:solidFill>
                  </a:rPr>
                  <a:t>= </a:t>
                </a:r>
                <a:r>
                  <a:rPr lang="it-IT" sz="2800" i="1" dirty="0">
                    <a:solidFill>
                      <a:srgbClr val="FF0000"/>
                    </a:solidFill>
                  </a:rPr>
                  <a:t>a</a:t>
                </a:r>
                <a:r>
                  <a:rPr lang="it-IT" sz="2800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it-IT" sz="2800" dirty="0">
                    <a:solidFill>
                      <a:srgbClr val="FF0000"/>
                    </a:solidFill>
                  </a:rPr>
                  <a:t> </a:t>
                </a:r>
                <a:r>
                  <a:rPr lang="it-IT" sz="2800" i="1" dirty="0">
                    <a:solidFill>
                      <a:srgbClr val="FF0000"/>
                    </a:solidFill>
                  </a:rPr>
                  <a:t>a</a:t>
                </a:r>
                <a:r>
                  <a:rPr lang="it-IT" sz="2800" i="1" baseline="-25000" dirty="0">
                    <a:solidFill>
                      <a:srgbClr val="FF0000"/>
                    </a:solidFill>
                  </a:rPr>
                  <a:t>n</a:t>
                </a:r>
                <a:endParaRPr lang="it-IT" sz="2800" dirty="0">
                  <a:solidFill>
                    <a:srgbClr val="FF0000"/>
                  </a:solidFill>
                </a:endParaRPr>
              </a:p>
              <a:p>
                <a:endParaRPr lang="it-IT" sz="2000" dirty="0"/>
              </a:p>
              <a:p>
                <a:endParaRPr lang="pl-PL" dirty="0"/>
              </a:p>
            </p:txBody>
          </p:sp>
        </mc:Choice>
        <mc:Fallback xmlns="">
          <p:sp>
            <p:nvSpPr>
              <p:cNvPr id="6" name="Prostoką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245" y="4306163"/>
                <a:ext cx="4572000" cy="2862322"/>
              </a:xfrm>
              <a:prstGeom prst="rect">
                <a:avLst/>
              </a:prstGeom>
              <a:blipFill rotWithShape="1">
                <a:blip r:embed="rId3"/>
                <a:stretch>
                  <a:fillRect l="-2667" t="-1064" r="-6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481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95536" y="404664"/>
            <a:ext cx="8568952" cy="120032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pl-PL" sz="3600" dirty="0" smtClean="0"/>
              <a:t>8. </a:t>
            </a:r>
            <a:r>
              <a:rPr lang="pl-PL" sz="3600" dirty="0"/>
              <a:t>SUMA </a:t>
            </a:r>
            <a:r>
              <a:rPr lang="pl-PL" sz="3600" i="1" dirty="0"/>
              <a:t>n</a:t>
            </a:r>
            <a:r>
              <a:rPr lang="pl-PL" sz="3600" dirty="0"/>
              <a:t> POCZĄTKOWYCH, KOLEJNYCH WYRAZÓW CIĄGU </a:t>
            </a:r>
            <a:r>
              <a:rPr lang="pl-PL" sz="3600" dirty="0" smtClean="0"/>
              <a:t>GEOMETRYCZNEGO</a:t>
            </a:r>
            <a:endParaRPr lang="pl-PL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ole tekstowe 2"/>
              <p:cNvSpPr txBox="1"/>
              <p:nvPr/>
            </p:nvSpPr>
            <p:spPr>
              <a:xfrm>
                <a:off x="395536" y="1916832"/>
                <a:ext cx="85689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Suma </a:t>
                </a:r>
                <a:r>
                  <a:rPr lang="pl-PL" i="1" dirty="0" smtClean="0"/>
                  <a:t>n</a:t>
                </a:r>
                <a:r>
                  <a:rPr lang="pl-PL" dirty="0" smtClean="0"/>
                  <a:t> początkowych wyrazów ciągu geometrycznego o ilorazie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𝑞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pl-PL" dirty="0" smtClean="0"/>
                  <a:t>:</a:t>
                </a:r>
                <a:endParaRPr lang="pl-PL" dirty="0"/>
              </a:p>
            </p:txBody>
          </p:sp>
        </mc:Choice>
        <mc:Fallback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916832"/>
                <a:ext cx="8568952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640" t="-8197" b="-2459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ole tekstowe 3"/>
              <p:cNvSpPr txBox="1"/>
              <p:nvPr/>
            </p:nvSpPr>
            <p:spPr>
              <a:xfrm>
                <a:off x="3765979" y="2313012"/>
                <a:ext cx="1828065" cy="672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5979" y="2313012"/>
                <a:ext cx="1828065" cy="6722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rostokąt 4"/>
          <p:cNvSpPr/>
          <p:nvPr/>
        </p:nvSpPr>
        <p:spPr>
          <a:xfrm>
            <a:off x="395536" y="2615915"/>
            <a:ext cx="991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3333CC"/>
                </a:solidFill>
              </a:rPr>
              <a:t>DOWÓD</a:t>
            </a:r>
            <a:endParaRPr lang="it-IT" b="1" dirty="0">
              <a:solidFill>
                <a:srgbClr val="3333C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ole tekstowe 5"/>
              <p:cNvSpPr txBox="1"/>
              <p:nvPr/>
            </p:nvSpPr>
            <p:spPr>
              <a:xfrm>
                <a:off x="539552" y="3068960"/>
                <a:ext cx="8424936" cy="29333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 smtClean="0"/>
                  <a:t>Zapiszmy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pl-PL" dirty="0"/>
                  <a:t>w porządku rosnącym</a:t>
                </a:r>
                <a:r>
                  <a:rPr lang="it-IT" dirty="0" smtClean="0"/>
                  <a:t>:</a:t>
                </a:r>
                <a:r>
                  <a:rPr lang="pl-PL" dirty="0" smtClean="0"/>
                  <a:t>               </a:t>
                </a:r>
                <a:r>
                  <a:rPr lang="it-IT" i="1" dirty="0" smtClean="0"/>
                  <a:t>S</a:t>
                </a:r>
                <a:r>
                  <a:rPr lang="it-IT" i="1" baseline="-25000" dirty="0" smtClean="0"/>
                  <a:t>n</a:t>
                </a:r>
                <a:r>
                  <a:rPr lang="it-IT" dirty="0" smtClean="0"/>
                  <a:t> </a:t>
                </a:r>
                <a:r>
                  <a:rPr lang="it-IT" dirty="0"/>
                  <a:t>= 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2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3</a:t>
                </a:r>
                <a:r>
                  <a:rPr lang="it-IT" dirty="0"/>
                  <a:t> + …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2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1</a:t>
                </a:r>
                <a:r>
                  <a:rPr lang="it-IT" dirty="0"/>
                  <a:t> + </a:t>
                </a:r>
                <a:r>
                  <a:rPr lang="it-IT" i="1" dirty="0" smtClean="0"/>
                  <a:t>a</a:t>
                </a:r>
                <a:r>
                  <a:rPr lang="it-IT" i="1" baseline="-25000" dirty="0" smtClean="0"/>
                  <a:t>n</a:t>
                </a:r>
                <a:r>
                  <a:rPr lang="pl-PL" i="1" baseline="-25000" dirty="0" smtClean="0"/>
                  <a:t>;</a:t>
                </a:r>
              </a:p>
              <a:p>
                <a:r>
                  <a:rPr lang="pl-PL" dirty="0"/>
                  <a:t>zapiszmy też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pl-PL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pl-PL" dirty="0"/>
                  <a:t>w porządku malejącym</a:t>
                </a:r>
                <a:r>
                  <a:rPr lang="it-IT" dirty="0" smtClean="0"/>
                  <a:t>:</a:t>
                </a:r>
                <a:r>
                  <a:rPr lang="pl-PL" dirty="0" smtClean="0"/>
                  <a:t>       </a:t>
                </a:r>
                <a:r>
                  <a:rPr lang="it-IT" i="1" dirty="0" smtClean="0"/>
                  <a:t>S</a:t>
                </a:r>
                <a:r>
                  <a:rPr lang="it-IT" i="1" baseline="-25000" dirty="0" smtClean="0"/>
                  <a:t>n</a:t>
                </a:r>
                <a:r>
                  <a:rPr lang="it-IT" dirty="0" smtClean="0"/>
                  <a:t> </a:t>
                </a:r>
                <a:r>
                  <a:rPr lang="it-IT" dirty="0"/>
                  <a:t>=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2</a:t>
                </a:r>
                <a:r>
                  <a:rPr lang="it-IT" dirty="0"/>
                  <a:t> + … + </a:t>
                </a:r>
                <a:r>
                  <a:rPr lang="it-IT" i="1" dirty="0"/>
                  <a:t>a</a:t>
                </a:r>
                <a:r>
                  <a:rPr lang="it-IT" baseline="-25000" dirty="0"/>
                  <a:t>3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2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</a:t>
                </a:r>
                <a:endParaRPr lang="pl-PL" dirty="0" smtClean="0"/>
              </a:p>
              <a:p>
                <a:r>
                  <a:rPr lang="pl-PL" dirty="0"/>
                  <a:t>Sumując, otrzymujemy:</a:t>
                </a:r>
              </a:p>
              <a:p>
                <a:r>
                  <a:rPr lang="it-IT" dirty="0"/>
                  <a:t>	2</a:t>
                </a:r>
                <a:r>
                  <a:rPr lang="it-IT" i="1" dirty="0"/>
                  <a:t> S</a:t>
                </a:r>
                <a:r>
                  <a:rPr lang="it-IT" i="1" baseline="-25000" dirty="0"/>
                  <a:t>n</a:t>
                </a:r>
                <a:r>
                  <a:rPr lang="it-IT" dirty="0"/>
                  <a:t> = (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/>
                  <a:t>) + (</a:t>
                </a:r>
                <a:r>
                  <a:rPr lang="it-IT" i="1" dirty="0"/>
                  <a:t>a</a:t>
                </a:r>
                <a:r>
                  <a:rPr lang="it-IT" baseline="-25000" dirty="0"/>
                  <a:t>2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1</a:t>
                </a:r>
                <a:r>
                  <a:rPr lang="it-IT" dirty="0"/>
                  <a:t> ) + (</a:t>
                </a:r>
                <a:r>
                  <a:rPr lang="it-IT" i="1" dirty="0"/>
                  <a:t>a</a:t>
                </a:r>
                <a:r>
                  <a:rPr lang="it-IT" baseline="-25000" dirty="0"/>
                  <a:t>3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n-</a:t>
                </a:r>
                <a:r>
                  <a:rPr lang="it-IT" baseline="-25000" dirty="0"/>
                  <a:t>2</a:t>
                </a:r>
                <a:r>
                  <a:rPr lang="it-IT" dirty="0"/>
                  <a:t>) + … + (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baseline="-25000" dirty="0"/>
                  <a:t>-1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2</a:t>
                </a:r>
                <a:r>
                  <a:rPr lang="it-IT" dirty="0"/>
                  <a:t>) + (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) .</a:t>
                </a:r>
              </a:p>
              <a:p>
                <a:r>
                  <a:rPr lang="pl-PL" dirty="0"/>
                  <a:t>Dalej mamy:</a:t>
                </a:r>
              </a:p>
              <a:p>
                <a:pPr algn="ctr"/>
                <a:r>
                  <a:rPr lang="it-IT" dirty="0"/>
                  <a:t>2</a:t>
                </a:r>
                <a:r>
                  <a:rPr lang="it-IT" i="1" dirty="0"/>
                  <a:t> S</a:t>
                </a:r>
                <a:r>
                  <a:rPr lang="it-IT" i="1" baseline="-25000" dirty="0"/>
                  <a:t>n</a:t>
                </a:r>
                <a:r>
                  <a:rPr lang="it-IT" dirty="0"/>
                  <a:t> = </a:t>
                </a:r>
                <a:r>
                  <a:rPr lang="it-IT" i="1" dirty="0"/>
                  <a:t>n </a:t>
                </a:r>
                <a:r>
                  <a:rPr lang="it-IT" dirty="0"/>
                  <a:t>(</a:t>
                </a:r>
                <a:r>
                  <a:rPr lang="it-IT" i="1" dirty="0"/>
                  <a:t>a</a:t>
                </a:r>
                <a:r>
                  <a:rPr lang="it-IT" baseline="-25000" dirty="0"/>
                  <a:t>1</a:t>
                </a:r>
                <a:r>
                  <a:rPr lang="it-IT" dirty="0"/>
                  <a:t> + </a:t>
                </a:r>
                <a:r>
                  <a:rPr lang="it-IT" i="1" dirty="0"/>
                  <a:t>a</a:t>
                </a:r>
                <a:r>
                  <a:rPr lang="it-IT" i="1" baseline="-25000" dirty="0"/>
                  <a:t>n</a:t>
                </a:r>
                <a:r>
                  <a:rPr lang="it-IT" dirty="0"/>
                  <a:t>)</a:t>
                </a:r>
              </a:p>
              <a:p>
                <a:r>
                  <a:rPr lang="pl-PL" dirty="0" smtClean="0"/>
                  <a:t>i ostatecznie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28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pl-PL" sz="28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</m:sSup>
                        </m:num>
                        <m:den>
                          <m: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pl-PL" sz="2800" dirty="0"/>
              </a:p>
            </p:txBody>
          </p:sp>
        </mc:Choice>
        <mc:Fallback>
          <p:sp>
            <p:nvSpPr>
              <p:cNvPr id="6" name="pole tekstow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068960"/>
                <a:ext cx="8424936" cy="2933367"/>
              </a:xfrm>
              <a:prstGeom prst="rect">
                <a:avLst/>
              </a:prstGeom>
              <a:blipFill rotWithShape="1">
                <a:blip r:embed="rId4"/>
                <a:stretch>
                  <a:fillRect l="-651" t="-103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50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830</Words>
  <Application>Microsoft Office PowerPoint</Application>
  <PresentationFormat>Pokaz na ekranie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CIĄGI LICZBOWE</dc:title>
  <dc:creator>Janusz</dc:creator>
  <cp:lastModifiedBy>Janusz</cp:lastModifiedBy>
  <cp:revision>44</cp:revision>
  <dcterms:created xsi:type="dcterms:W3CDTF">2015-05-18T13:15:25Z</dcterms:created>
  <dcterms:modified xsi:type="dcterms:W3CDTF">2015-05-19T07:44:27Z</dcterms:modified>
</cp:coreProperties>
</file>